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9"/>
  </p:notesMasterIdLst>
  <p:sldIdLst>
    <p:sldId id="257" r:id="rId6"/>
    <p:sldId id="271" r:id="rId7"/>
    <p:sldId id="272" r:id="rId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Plat" initials="AP" lastIdx="6" clrIdx="0">
    <p:extLst>
      <p:ext uri="{19B8F6BF-5375-455C-9EA6-DF929625EA0E}">
        <p15:presenceInfo xmlns:p15="http://schemas.microsoft.com/office/powerpoint/2012/main" userId="S::Andre.Plat@vng.nl::15ea164d-e06e-4929-bcdd-c1ca90e8e215" providerId="AD"/>
      </p:ext>
    </p:extLst>
  </p:cmAuthor>
  <p:cmAuthor id="2" name="Tom Maassen" initials="TM" lastIdx="5" clrIdx="1">
    <p:extLst>
      <p:ext uri="{19B8F6BF-5375-455C-9EA6-DF929625EA0E}">
        <p15:presenceInfo xmlns:p15="http://schemas.microsoft.com/office/powerpoint/2012/main" userId="10032000b0798c16" providerId="None"/>
      </p:ext>
    </p:extLst>
  </p:cmAuthor>
  <p:cmAuthor id="3" name="Tom Maassen" initials="TM [2]" lastIdx="1" clrIdx="2">
    <p:extLst>
      <p:ext uri="{19B8F6BF-5375-455C-9EA6-DF929625EA0E}">
        <p15:presenceInfo xmlns:p15="http://schemas.microsoft.com/office/powerpoint/2012/main" userId="S::Tom.Maassen@hetnic.nl::31b8517a-4da9-4b88-988f-fc0940a27ab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ED8F7-6A5E-4DE4-8F0A-72220BA3A27F}" v="3" dt="2022-05-19T09:56:42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8602" autoAdjust="0"/>
  </p:normalViewPr>
  <p:slideViewPr>
    <p:cSldViewPr snapToGrid="0">
      <p:cViewPr varScale="1">
        <p:scale>
          <a:sx n="101" d="100"/>
          <a:sy n="101" d="100"/>
        </p:scale>
        <p:origin x="193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2D73C-6ABE-4335-A71E-02018C90DEFC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8E0DA-D688-48FD-B382-90BEB7B4EEBF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pPr/>
              <a:t>1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9502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: Academ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eren 3"/>
          <p:cNvGrpSpPr>
            <a:grpSpLocks/>
          </p:cNvGrpSpPr>
          <p:nvPr userDrawn="1"/>
        </p:nvGrpSpPr>
        <p:grpSpPr bwMode="auto">
          <a:xfrm>
            <a:off x="5510223" y="1871664"/>
            <a:ext cx="3633777" cy="4319587"/>
            <a:chOff x="7222241" y="1800000"/>
            <a:chExt cx="4844271" cy="4320000"/>
          </a:xfrm>
          <a:solidFill>
            <a:schemeClr val="tx2"/>
          </a:solidFill>
        </p:grpSpPr>
        <p:sp>
          <p:nvSpPr>
            <p:cNvPr id="12" name="Uitstel 4"/>
            <p:cNvSpPr/>
            <p:nvPr userDrawn="1"/>
          </p:nvSpPr>
          <p:spPr>
            <a:xfrm rot="10800000">
              <a:off x="7222241" y="1800000"/>
              <a:ext cx="4320490" cy="4320000"/>
            </a:xfrm>
            <a:prstGeom prst="flowChartDelay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defRPr/>
              </a:pPr>
              <a:endParaRPr lang="en-US" altLang="en-US" sz="180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hthoek 13"/>
            <p:cNvSpPr/>
            <p:nvPr/>
          </p:nvSpPr>
          <p:spPr>
            <a:xfrm>
              <a:off x="11490341" y="1800000"/>
              <a:ext cx="576171" cy="432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defRPr/>
              </a:pPr>
              <a:endParaRPr lang="en-US" altLang="en-US" sz="180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10000" y="3959940"/>
            <a:ext cx="3240000" cy="144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9" name="Tijdelijke aanduiding voor datum 3"/>
          <p:cNvSpPr>
            <a:spLocks noGrp="1" noChangeAspect="1"/>
          </p:cNvSpPr>
          <p:nvPr>
            <p:ph type="dt" sz="half" idx="10"/>
          </p:nvPr>
        </p:nvSpPr>
        <p:spPr>
          <a:xfrm>
            <a:off x="810000" y="6480001"/>
            <a:ext cx="3052763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eaLnBrk="0" hangingPunct="0">
              <a:defRPr sz="1000" dirty="0">
                <a:solidFill>
                  <a:schemeClr val="tx2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1" y="4323167"/>
            <a:ext cx="1976187" cy="2527974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8" t="21635" r="45369" b="22009"/>
          <a:stretch/>
        </p:blipFill>
        <p:spPr>
          <a:xfrm>
            <a:off x="387723" y="378862"/>
            <a:ext cx="1115035" cy="112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45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0000" y="1080000"/>
            <a:ext cx="7524900" cy="720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0A9F3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268288" indent="-268288"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9035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 2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0000" y="1080000"/>
            <a:ext cx="75249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10000" y="1800000"/>
            <a:ext cx="3645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0"/>
          </p:nvPr>
        </p:nvSpPr>
        <p:spPr>
          <a:xfrm>
            <a:off x="4689000" y="1800000"/>
            <a:ext cx="3645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905419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ite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0000" y="1080000"/>
            <a:ext cx="75249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10955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10000" y="1080000"/>
            <a:ext cx="7524900" cy="522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606042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590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aflopend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813"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FFFFFF"/>
              </a:solidFill>
            </a:endParaRPr>
          </a:p>
        </p:txBody>
      </p:sp>
      <p:grpSp>
        <p:nvGrpSpPr>
          <p:cNvPr id="2" name="Groep 1"/>
          <p:cNvGrpSpPr/>
          <p:nvPr userDrawn="1"/>
        </p:nvGrpSpPr>
        <p:grpSpPr>
          <a:xfrm>
            <a:off x="-5530" y="6415995"/>
            <a:ext cx="3712369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0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defTabSz="91281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ea typeface="ＭＳ Ｐゴシック" charset="-128"/>
              </a:endParaRPr>
            </a:p>
          </p:txBody>
        </p:sp>
        <p:sp>
          <p:nvSpPr>
            <p:cNvPr id="11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defTabSz="91281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ea typeface="ＭＳ Ｐゴシック" charset="-128"/>
              </a:endParaRPr>
            </a:p>
          </p:txBody>
        </p:sp>
      </p:grpSp>
      <p:pic>
        <p:nvPicPr>
          <p:cNvPr id="7" name="Afbeelding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2" y="0"/>
            <a:ext cx="1612106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03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09C98-8A97-4C23-961A-816FCA87E8F0}" type="datetimeFigureOut">
              <a:rPr lang="nl-NL" smtClean="0"/>
              <a:pPr/>
              <a:t>2-6-2022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12A23-3B20-4191-A7DF-EC245BDAD61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-5530" y="6415995"/>
            <a:ext cx="3712369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3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defTabSz="91281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ea typeface="ＭＳ Ｐゴシック" charset="-128"/>
              </a:endParaRPr>
            </a:p>
          </p:txBody>
        </p:sp>
        <p:sp>
          <p:nvSpPr>
            <p:cNvPr id="12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defTabSz="91281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ea typeface="ＭＳ Ｐゴシック" charset="-128"/>
              </a:endParaRPr>
            </a:p>
          </p:txBody>
        </p:sp>
      </p:grpSp>
      <p:sp>
        <p:nvSpPr>
          <p:cNvPr id="102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809625" y="1079501"/>
            <a:ext cx="75247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Titelstijl van model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809625" y="1800226"/>
            <a:ext cx="752475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tekststijl van het model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635" r="45369" b="22009"/>
          <a:stretch/>
        </p:blipFill>
        <p:spPr>
          <a:xfrm>
            <a:off x="567560" y="246515"/>
            <a:ext cx="702997" cy="722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hdr="0"/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de-DE" sz="3200" b="1" kern="1200">
          <a:solidFill>
            <a:srgbClr val="00A9F3"/>
          </a:solidFill>
          <a:latin typeface="Arial" charset="0"/>
          <a:ea typeface="Arial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9pPr>
    </p:titleStyle>
    <p:bodyStyle>
      <a:lvl1pPr marL="268288" indent="-268288" algn="l" defTabSz="912813" rtl="0" eaLnBrk="1" fontAlgn="base" hangingPunct="1">
        <a:lnSpc>
          <a:spcPct val="90000"/>
        </a:lnSpc>
        <a:spcBef>
          <a:spcPts val="475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39750" indent="-269875" algn="l" defTabSz="912813" rtl="0" eaLnBrk="1" fontAlgn="base" hangingPunct="1">
        <a:lnSpc>
          <a:spcPct val="90000"/>
        </a:lnSpc>
        <a:spcBef>
          <a:spcPts val="438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2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09625" indent="-269875" algn="l" defTabSz="912813" rtl="0" eaLnBrk="1" fontAlgn="base" hangingPunct="1">
        <a:lnSpc>
          <a:spcPct val="90000"/>
        </a:lnSpc>
        <a:spcBef>
          <a:spcPts val="400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079500" indent="-269875" algn="l" defTabSz="912813" rtl="0" eaLnBrk="1" fontAlgn="base" hangingPunct="1">
        <a:lnSpc>
          <a:spcPct val="90000"/>
        </a:lnSpc>
        <a:spcBef>
          <a:spcPts val="363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349375" indent="-268288" algn="l" defTabSz="912813" rtl="0" eaLnBrk="1" fontAlgn="base" hangingPunct="1">
        <a:lnSpc>
          <a:spcPct val="90000"/>
        </a:lnSpc>
        <a:spcBef>
          <a:spcPts val="325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0" y="1468901"/>
            <a:ext cx="6354288" cy="284268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nl-NL" b="1" dirty="0">
                <a:solidFill>
                  <a:srgbClr val="00A9F3"/>
                </a:solidFill>
              </a:rPr>
              <a:t>GIBIT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308824" y="5894306"/>
            <a:ext cx="3052763" cy="365125"/>
          </a:xfrm>
        </p:spPr>
        <p:txBody>
          <a:bodyPr/>
          <a:lstStyle/>
          <a:p>
            <a:pPr>
              <a:defRPr/>
            </a:pPr>
            <a:r>
              <a:rPr lang="nl-NL" sz="2000" dirty="0"/>
              <a:t>19 mei 2022</a:t>
            </a:r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AAFCD2A9-4D0E-4FAC-B978-09B4364C9575}"/>
              </a:ext>
            </a:extLst>
          </p:cNvPr>
          <p:cNvSpPr txBox="1">
            <a:spLocks/>
          </p:cNvSpPr>
          <p:nvPr/>
        </p:nvSpPr>
        <p:spPr>
          <a:xfrm>
            <a:off x="2676912" y="505823"/>
            <a:ext cx="4738041" cy="557908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nl-NL"/>
            </a:defPPr>
            <a:lvl1pPr marL="0" algn="l" defTabSz="914400" rtl="0" eaLnBrk="0" latinLnBrk="0" hangingPunct="0">
              <a:defRPr sz="10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l-NL" sz="4000" b="1">
                <a:solidFill>
                  <a:schemeClr val="tx1"/>
                </a:solidFill>
              </a:rPr>
              <a:t>Hartelijk welkom!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14E4749-95A5-45F0-A99D-1D9F04276968}"/>
              </a:ext>
            </a:extLst>
          </p:cNvPr>
          <p:cNvSpPr txBox="1"/>
          <p:nvPr/>
        </p:nvSpPr>
        <p:spPr>
          <a:xfrm>
            <a:off x="308824" y="3646714"/>
            <a:ext cx="41216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Dialoog met respect voor rollen gemeenten en leveranciers</a:t>
            </a:r>
          </a:p>
          <a:p>
            <a:endParaRPr lang="nl-NL" dirty="0"/>
          </a:p>
          <a:p>
            <a:r>
              <a:rPr lang="nl-NL" dirty="0"/>
              <a:t>Partnership</a:t>
            </a:r>
          </a:p>
          <a:p>
            <a:r>
              <a:rPr lang="nl-NL" dirty="0"/>
              <a:t>Transparantie </a:t>
            </a:r>
          </a:p>
        </p:txBody>
      </p:sp>
    </p:spTree>
    <p:extLst>
      <p:ext uri="{BB962C8B-B14F-4D97-AF65-F5344CB8AC3E}">
        <p14:creationId xmlns:p14="http://schemas.microsoft.com/office/powerpoint/2010/main" val="55169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84782-4C73-43A8-B592-1397F989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514" y="198000"/>
            <a:ext cx="7524900" cy="720000"/>
          </a:xfrm>
        </p:spPr>
        <p:txBody>
          <a:bodyPr/>
          <a:lstStyle/>
          <a:p>
            <a:r>
              <a:rPr lang="nl-NL" dirty="0"/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74B41F-A6CD-4F60-A5D6-502465DD6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1408113"/>
            <a:ext cx="7834270" cy="4796743"/>
          </a:xfrm>
        </p:spPr>
        <p:txBody>
          <a:bodyPr/>
          <a:lstStyle/>
          <a:p>
            <a:r>
              <a:rPr lang="nl-NL" dirty="0"/>
              <a:t>Leverancier</a:t>
            </a:r>
          </a:p>
          <a:p>
            <a:pPr lvl="1"/>
            <a:r>
              <a:rPr lang="nl-NL" dirty="0"/>
              <a:t>Kosten voor rekening te nemen / te beprijzen</a:t>
            </a:r>
          </a:p>
          <a:p>
            <a:pPr lvl="2"/>
            <a:r>
              <a:rPr lang="nl-NL" dirty="0"/>
              <a:t>Aansprakelijkheid</a:t>
            </a:r>
          </a:p>
          <a:p>
            <a:r>
              <a:rPr lang="nl-NL" dirty="0"/>
              <a:t>Aan de Opdrachtgever Te factureren</a:t>
            </a:r>
          </a:p>
          <a:p>
            <a:pPr lvl="1"/>
            <a:r>
              <a:rPr lang="nl-NL" dirty="0"/>
              <a:t>Indexeren (bestaande contracten, GIBIT 2016 – 2020 – 2022)</a:t>
            </a:r>
          </a:p>
          <a:p>
            <a:pPr lvl="1"/>
            <a:r>
              <a:rPr lang="nl-NL" dirty="0"/>
              <a:t>Bepaald meerwerk</a:t>
            </a:r>
          </a:p>
          <a:p>
            <a:r>
              <a:rPr lang="nl-NL" dirty="0"/>
              <a:t>Bij inschrijving worden kosten gespecificeerd</a:t>
            </a:r>
          </a:p>
          <a:p>
            <a:r>
              <a:rPr lang="nl-NL" dirty="0"/>
              <a:t>Onderhoud (veelal) 20% per jaar</a:t>
            </a:r>
          </a:p>
          <a:p>
            <a:pPr lvl="1"/>
            <a:r>
              <a:rPr lang="nl-NL" dirty="0"/>
              <a:t>Bij langdurige contracten wordt applicatie een paar keer betaald. Is dat kapitaal ingezet op applicatie, had of kan daar vernieuwing uit </a:t>
            </a:r>
            <a:r>
              <a:rPr lang="nl-NL" dirty="0" err="1"/>
              <a:t>gefinancieerd</a:t>
            </a:r>
            <a:r>
              <a:rPr lang="nl-NL" dirty="0"/>
              <a:t> worden?</a:t>
            </a:r>
          </a:p>
          <a:p>
            <a:pPr lvl="1"/>
            <a:r>
              <a:rPr lang="nl-NL" dirty="0"/>
              <a:t>Gerucht op bepaalde applicatie staat 30 miljoen kapitaal</a:t>
            </a:r>
          </a:p>
          <a:p>
            <a:pPr lvl="1"/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39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84782-4C73-43A8-B592-1397F989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100" y="318000"/>
            <a:ext cx="7524900" cy="720000"/>
          </a:xfrm>
        </p:spPr>
        <p:txBody>
          <a:bodyPr/>
          <a:lstStyle/>
          <a:p>
            <a:r>
              <a:rPr lang="nl-NL" dirty="0"/>
              <a:t>Over update en upgrade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24A43168-FFDF-098F-7589-CAF32B5B5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65" y="1037999"/>
            <a:ext cx="8304078" cy="5417229"/>
          </a:xfrm>
        </p:spPr>
        <p:txBody>
          <a:bodyPr/>
          <a:lstStyle/>
          <a:p>
            <a:r>
              <a:rPr lang="nl-NL" dirty="0"/>
              <a:t>Update</a:t>
            </a:r>
          </a:p>
          <a:p>
            <a:pPr lvl="1"/>
            <a:r>
              <a:rPr lang="nl-NL" dirty="0"/>
              <a:t>Een opvolgende versie van de ICT Prestatie waarin Gebreken zijn hersteld en/of de werking van de ICT Prestatie anderszins is verbeterd.</a:t>
            </a:r>
          </a:p>
          <a:p>
            <a:r>
              <a:rPr lang="nl-NL" dirty="0"/>
              <a:t>Upgrade</a:t>
            </a:r>
          </a:p>
          <a:p>
            <a:pPr lvl="1"/>
            <a:r>
              <a:rPr lang="nl-NL" dirty="0"/>
              <a:t>Een opvolgende versie van de ICT Prestatie met in overwegende mate nieuwe of gewijzigde functionaliteiten, al dan niet onder een andere naam uitgebracht.</a:t>
            </a:r>
          </a:p>
          <a:p>
            <a:r>
              <a:rPr lang="nl-NL" dirty="0"/>
              <a:t>Is Tijdelijk Besluit Digitaal Toegankelijk nieuwe gewijzigde functionaliteit of al vanaf 2008 aan de gang en 2016 onderdeel GIBIT kwaliteitsnormen</a:t>
            </a:r>
          </a:p>
          <a:p>
            <a:r>
              <a:rPr lang="nl-NL" dirty="0"/>
              <a:t>Waar zit technische vernieuwing, b.v. Common Ground?</a:t>
            </a:r>
          </a:p>
          <a:p>
            <a:pPr lvl="1"/>
            <a:r>
              <a:rPr lang="nl-NL" dirty="0"/>
              <a:t>Is innovatie, zijn dat kosten in rekening te brengen of betreft gewoon een update en zou dat kunnen want er zit kapitaal in het onderhoudsbudget?</a:t>
            </a:r>
          </a:p>
        </p:txBody>
      </p:sp>
    </p:spTree>
    <p:extLst>
      <p:ext uri="{BB962C8B-B14F-4D97-AF65-F5344CB8AC3E}">
        <p14:creationId xmlns:p14="http://schemas.microsoft.com/office/powerpoint/2010/main" val="2630704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NG_Academie">
  <a:themeElements>
    <a:clrScheme name="Aangepast 17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3C"/>
      </a:accent5>
      <a:accent6>
        <a:srgbClr val="C20015"/>
      </a:accent6>
      <a:hlink>
        <a:srgbClr val="999999"/>
      </a:hlink>
      <a:folHlink>
        <a:srgbClr val="CCCCCC"/>
      </a:folHlink>
    </a:clrScheme>
    <a:fontScheme name="V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NG_Realisatie.potx" id="{F484F4E8-B658-4C50-85C6-BE2C03AA5488}" vid="{7B9B7332-BBE6-418A-ADCE-BAA95B9FDDAE}"/>
    </a:ext>
  </a:ext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b47af4d-2781-4dbe-bc92-a0e03553b9e5">
      <UserInfo>
        <DisplayName>Tom Maassen</DisplayName>
        <AccountId>40</AccountId>
        <AccountType/>
      </UserInfo>
      <UserInfo>
        <DisplayName>Andre Plat</DisplayName>
        <AccountId>13</AccountId>
        <AccountType/>
      </UserInfo>
      <UserInfo>
        <DisplayName>Daan Oltheten</DisplayName>
        <AccountId>44</AccountId>
        <AccountType/>
      </UserInfo>
      <UserInfo>
        <DisplayName>Maurits Foorthuis</DisplayName>
        <AccountId>58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FF5A4002031542963360DD7CBD65CA" ma:contentTypeVersion="11" ma:contentTypeDescription="Een nieuw document maken." ma:contentTypeScope="" ma:versionID="ad50591ab36e1d853c766f5ddc1f342d">
  <xsd:schema xmlns:xsd="http://www.w3.org/2001/XMLSchema" xmlns:xs="http://www.w3.org/2001/XMLSchema" xmlns:p="http://schemas.microsoft.com/office/2006/metadata/properties" xmlns:ns2="f57c7cf6-aea8-4fdf-aff2-fe86b6580ada" xmlns:ns3="0b47af4d-2781-4dbe-bc92-a0e03553b9e5" targetNamespace="http://schemas.microsoft.com/office/2006/metadata/properties" ma:root="true" ma:fieldsID="4e3c6bdec8b3cb3b01a72a01c3b046fb" ns2:_="" ns3:_="">
    <xsd:import namespace="f57c7cf6-aea8-4fdf-aff2-fe86b6580ada"/>
    <xsd:import namespace="0b47af4d-2781-4dbe-bc92-a0e03553b9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c7cf6-aea8-4fdf-aff2-fe86b6580a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7af4d-2781-4dbe-bc92-a0e03553b9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307F50-8E53-42B5-8536-E6F27FEBE66B}">
  <ds:schemaRefs>
    <ds:schemaRef ds:uri="0b47af4d-2781-4dbe-bc92-a0e03553b9e5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f57c7cf6-aea8-4fdf-aff2-fe86b6580ad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933C352-F0ED-485D-B7A8-848997D6986A}">
  <ds:schemaRefs>
    <ds:schemaRef ds:uri="0b47af4d-2781-4dbe-bc92-a0e03553b9e5"/>
    <ds:schemaRef ds:uri="f57c7cf6-aea8-4fdf-aff2-fe86b6580a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2347815-EBBD-498B-BB34-9DD40BF64F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5018</TotalTime>
  <Words>210</Words>
  <Application>Microsoft Office PowerPoint</Application>
  <PresentationFormat>Diavoorstelling (4:3)</PresentationFormat>
  <Paragraphs>29</Paragraphs>
  <Slides>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Office-thema</vt:lpstr>
      <vt:lpstr>VNG_Academie</vt:lpstr>
      <vt:lpstr>GIBIT </vt:lpstr>
      <vt:lpstr>Inhoud</vt:lpstr>
      <vt:lpstr>Over update en upgrade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 Toolbox GIBIT 2020: juridische aspecten</dc:title>
  <dc:creator>Natacha Gefferie</dc:creator>
  <cp:lastModifiedBy>Cees van Westrenen</cp:lastModifiedBy>
  <cp:revision>16</cp:revision>
  <dcterms:created xsi:type="dcterms:W3CDTF">2020-11-30T09:22:08Z</dcterms:created>
  <dcterms:modified xsi:type="dcterms:W3CDTF">2022-06-02T10:16:33Z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0x01010010FF5A4002031542963360DD7CBD65CA</vt:lpwstr>
  </property>
</Properties>
</file>