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25" r:id="rId2"/>
  </p:sldMasterIdLst>
  <p:notesMasterIdLst>
    <p:notesMasterId r:id="rId10"/>
  </p:notesMasterIdLst>
  <p:handoutMasterIdLst>
    <p:handoutMasterId r:id="rId11"/>
  </p:handoutMasterIdLst>
  <p:sldIdLst>
    <p:sldId id="279" r:id="rId3"/>
    <p:sldId id="288" r:id="rId4"/>
    <p:sldId id="291" r:id="rId5"/>
    <p:sldId id="293" r:id="rId6"/>
    <p:sldId id="295" r:id="rId7"/>
    <p:sldId id="287" r:id="rId8"/>
    <p:sldId id="296" r:id="rId9"/>
  </p:sldIdLst>
  <p:sldSz cx="12192000" cy="6858000"/>
  <p:notesSz cx="6858000" cy="9144000"/>
  <p:defaultTextStyle>
    <a:defPPr>
      <a:defRPr lang="nl-NL"/>
    </a:defPPr>
    <a:lvl1pPr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3" pos="7219">
          <p15:clr>
            <a:srgbClr val="A4A3A4"/>
          </p15:clr>
        </p15:guide>
        <p15:guide id="6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BAE5"/>
    <a:srgbClr val="F07E23"/>
    <a:srgbClr val="002F5F"/>
    <a:srgbClr val="F0AB00"/>
    <a:srgbClr val="002C64"/>
    <a:srgbClr val="C20016"/>
    <a:srgbClr val="008542"/>
    <a:srgbClr val="00A9F3"/>
    <a:srgbClr val="33AADC"/>
    <a:srgbClr val="3DB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72E0EB-2CF3-D046-BA80-95144F28D820}" v="1" dt="2022-11-09T14:48:39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12" autoAdjust="0"/>
    <p:restoredTop sz="86439"/>
  </p:normalViewPr>
  <p:slideViewPr>
    <p:cSldViewPr snapToGrid="0" snapToObjects="1" showGuides="1">
      <p:cViewPr varScale="1">
        <p:scale>
          <a:sx n="67" d="100"/>
          <a:sy n="67" d="100"/>
        </p:scale>
        <p:origin x="608" y="44"/>
      </p:cViewPr>
      <p:guideLst>
        <p:guide orient="horz" pos="2160"/>
        <p:guide pos="721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0" d="100"/>
        <a:sy n="9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78" d="100"/>
          <a:sy n="78" d="100"/>
        </p:scale>
        <p:origin x="337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3D4CAB9-543B-124D-AC85-B38EEA6DAD72}" type="datetimeFigureOut">
              <a:rPr lang="nl-NL" altLang="en-US"/>
              <a:pPr/>
              <a:t>11-11-2022</a:t>
            </a:fld>
            <a:endParaRPr lang="nl-NL" alt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10CD581-2C6F-F24C-A6EA-AEF3E4905845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6531227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520C45E-4B48-084A-A24B-FDF519F7717D}" type="datetimeFigureOut">
              <a:rPr lang="nl-NL" altLang="en-US"/>
              <a:pPr/>
              <a:t>11-11-2022</a:t>
            </a:fld>
            <a:endParaRPr lang="nl-NL" alt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Klik om de tekststijl van het model te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399720B-A57D-9C40-A75B-79A2C5AF5111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76518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5pPr>
    <a:lvl6pPr marL="2285795" algn="l" defTabSz="9143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3" algn="l" defTabSz="9143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3" algn="l" defTabSz="9143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1" algn="l" defTabSz="9143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pPr/>
              <a:t>1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695028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: titel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033200" cy="720000"/>
          </a:xfrm>
        </p:spPr>
        <p:txBody>
          <a:bodyPr>
            <a:noAutofit/>
          </a:bodyPr>
          <a:lstStyle>
            <a:lvl1pPr>
              <a:defRPr sz="3200">
                <a:solidFill>
                  <a:srgbClr val="00A9F3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268288" indent="-268288"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0354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: titel met tekst 2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033200" cy="720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80000" y="1800000"/>
            <a:ext cx="4860000" cy="450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0"/>
          </p:nvPr>
        </p:nvSpPr>
        <p:spPr>
          <a:xfrm>
            <a:off x="6252000" y="1800000"/>
            <a:ext cx="4860000" cy="450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541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tite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033200" cy="720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10955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80000" y="1080000"/>
            <a:ext cx="10033200" cy="522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6042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590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aflopend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9" name="Groep 1"/>
          <p:cNvGrpSpPr/>
          <p:nvPr userDrawn="1"/>
        </p:nvGrpSpPr>
        <p:grpSpPr>
          <a:xfrm>
            <a:off x="-7374" y="6415994"/>
            <a:ext cx="4949825" cy="449261"/>
            <a:chOff x="0" y="6408737"/>
            <a:chExt cx="4949825" cy="449261"/>
          </a:xfrm>
          <a:solidFill>
            <a:schemeClr val="bg2"/>
          </a:solidFill>
        </p:grpSpPr>
        <p:sp>
          <p:nvSpPr>
            <p:cNvPr id="10" name="Freeform 5"/>
            <p:cNvSpPr>
              <a:spLocks noChangeAspect="1"/>
            </p:cNvSpPr>
            <p:nvPr/>
          </p:nvSpPr>
          <p:spPr bwMode="auto">
            <a:xfrm>
              <a:off x="0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11" name="Freeform 5"/>
            <p:cNvSpPr>
              <a:spLocks noChangeAspect="1"/>
            </p:cNvSpPr>
            <p:nvPr/>
          </p:nvSpPr>
          <p:spPr bwMode="auto">
            <a:xfrm>
              <a:off x="2257781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</p:grpSp>
      <p:pic>
        <p:nvPicPr>
          <p:cNvPr id="7" name="Afbeelding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0"/>
            <a:ext cx="21494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037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: Academ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eren 3"/>
          <p:cNvGrpSpPr>
            <a:grpSpLocks/>
          </p:cNvGrpSpPr>
          <p:nvPr userDrawn="1"/>
        </p:nvGrpSpPr>
        <p:grpSpPr bwMode="auto">
          <a:xfrm>
            <a:off x="7346964" y="1871663"/>
            <a:ext cx="4845036" cy="4319587"/>
            <a:chOff x="7222241" y="1800000"/>
            <a:chExt cx="4844271" cy="4320000"/>
          </a:xfrm>
          <a:solidFill>
            <a:schemeClr val="tx2"/>
          </a:solidFill>
        </p:grpSpPr>
        <p:sp>
          <p:nvSpPr>
            <p:cNvPr id="12" name="Uitstel 4"/>
            <p:cNvSpPr/>
            <p:nvPr userDrawn="1"/>
          </p:nvSpPr>
          <p:spPr>
            <a:xfrm rot="10800000">
              <a:off x="7222241" y="1800000"/>
              <a:ext cx="4320490" cy="4320000"/>
            </a:xfrm>
            <a:prstGeom prst="flowChartDelay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defRPr/>
              </a:pPr>
              <a:endParaRPr lang="en-US" altLang="en-US" sz="18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Rechthoek 13"/>
            <p:cNvSpPr/>
            <p:nvPr/>
          </p:nvSpPr>
          <p:spPr>
            <a:xfrm>
              <a:off x="11490341" y="1800000"/>
              <a:ext cx="576171" cy="4320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defRPr/>
              </a:pPr>
              <a:endParaRPr lang="en-US" altLang="en-US" sz="18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80000" y="3959940"/>
            <a:ext cx="4320000" cy="144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9" name="Tijdelijke aanduiding voor datum 3"/>
          <p:cNvSpPr>
            <a:spLocks noGrp="1" noChangeAspect="1"/>
          </p:cNvSpPr>
          <p:nvPr>
            <p:ph type="dt" sz="half" idx="10"/>
          </p:nvPr>
        </p:nvSpPr>
        <p:spPr>
          <a:xfrm>
            <a:off x="1080000" y="6480000"/>
            <a:ext cx="407035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eaLnBrk="0" hangingPunct="0">
              <a:defRPr sz="1000" dirty="0">
                <a:solidFill>
                  <a:schemeClr val="tx2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nl-NL" dirty="0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4323167"/>
            <a:ext cx="2634916" cy="2527974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8" t="21635" r="45369" b="22009"/>
          <a:stretch/>
        </p:blipFill>
        <p:spPr>
          <a:xfrm>
            <a:off x="516963" y="378862"/>
            <a:ext cx="1486713" cy="112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4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-7374" y="6415994"/>
            <a:ext cx="4949825" cy="449261"/>
            <a:chOff x="0" y="6408737"/>
            <a:chExt cx="4949825" cy="449261"/>
          </a:xfrm>
          <a:solidFill>
            <a:schemeClr val="bg2"/>
          </a:solidFill>
        </p:grpSpPr>
        <p:sp>
          <p:nvSpPr>
            <p:cNvPr id="13" name="Freeform 5"/>
            <p:cNvSpPr>
              <a:spLocks noChangeAspect="1"/>
            </p:cNvSpPr>
            <p:nvPr/>
          </p:nvSpPr>
          <p:spPr bwMode="auto">
            <a:xfrm>
              <a:off x="0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12" name="Freeform 5"/>
            <p:cNvSpPr>
              <a:spLocks noChangeAspect="1"/>
            </p:cNvSpPr>
            <p:nvPr/>
          </p:nvSpPr>
          <p:spPr bwMode="auto">
            <a:xfrm>
              <a:off x="2257781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</p:grpSp>
      <p:sp>
        <p:nvSpPr>
          <p:cNvPr id="1027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1079500" y="1079500"/>
            <a:ext cx="10033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Titelstijl van model bewerken</a:t>
            </a:r>
          </a:p>
        </p:txBody>
      </p:sp>
      <p:sp>
        <p:nvSpPr>
          <p:cNvPr id="1028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1079500" y="1800225"/>
            <a:ext cx="1003300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tekststijl van het model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635" r="45369" b="22009"/>
          <a:stretch/>
        </p:blipFill>
        <p:spPr>
          <a:xfrm>
            <a:off x="756746" y="246515"/>
            <a:ext cx="937329" cy="722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</p:sldLayoutIdLst>
  <p:hf hdr="0"/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de-DE" sz="3200" b="1" kern="1200">
          <a:solidFill>
            <a:srgbClr val="00A9F3"/>
          </a:solidFill>
          <a:latin typeface="Arial" charset="0"/>
          <a:ea typeface="Arial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9pPr>
    </p:titleStyle>
    <p:bodyStyle>
      <a:lvl1pPr marL="268288" indent="-268288" algn="l" defTabSz="912813" rtl="0" eaLnBrk="1" fontAlgn="base" hangingPunct="1">
        <a:lnSpc>
          <a:spcPct val="90000"/>
        </a:lnSpc>
        <a:spcBef>
          <a:spcPts val="475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39750" indent="-269875" algn="l" defTabSz="912813" rtl="0" eaLnBrk="1" fontAlgn="base" hangingPunct="1">
        <a:lnSpc>
          <a:spcPct val="90000"/>
        </a:lnSpc>
        <a:spcBef>
          <a:spcPts val="438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2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09625" indent="-269875" algn="l" defTabSz="912813" rtl="0" eaLnBrk="1" fontAlgn="base" hangingPunct="1">
        <a:lnSpc>
          <a:spcPct val="90000"/>
        </a:lnSpc>
        <a:spcBef>
          <a:spcPts val="400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079500" indent="-269875" algn="l" defTabSz="912813" rtl="0" eaLnBrk="1" fontAlgn="base" hangingPunct="1">
        <a:lnSpc>
          <a:spcPct val="90000"/>
        </a:lnSpc>
        <a:spcBef>
          <a:spcPts val="363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349375" indent="-268288" algn="l" defTabSz="912813" rtl="0" eaLnBrk="1" fontAlgn="base" hangingPunct="1">
        <a:lnSpc>
          <a:spcPct val="90000"/>
        </a:lnSpc>
        <a:spcBef>
          <a:spcPts val="325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chemeClr val="bg2"/>
          </a:solidFill>
          <a:latin typeface="+mj-lt"/>
          <a:ea typeface="ＭＳ Ｐゴシック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9pPr>
    </p:titleStyle>
    <p:bodyStyle>
      <a:lvl1pPr marL="265113" indent="-2651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538163" indent="-27305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03275" indent="-2651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076325" indent="-27305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tabLst>
          <a:tab pos="1792288" algn="l"/>
        </a:tabLst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341438" indent="-2651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80000" y="2160000"/>
            <a:ext cx="6120000" cy="144000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NLX route standaardisatie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sz="2000" dirty="0"/>
              <a:t>Versie 1.0</a:t>
            </a:r>
          </a:p>
          <a:p>
            <a:r>
              <a:rPr lang="nl-NL" sz="2000" dirty="0"/>
              <a:t>Inzichten ophalen</a:t>
            </a:r>
          </a:p>
          <a:p>
            <a:r>
              <a:rPr lang="nl-NL" sz="2000" dirty="0"/>
              <a:t>Edward van Gelderen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169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7E932C13-D3FF-623B-746B-9178C563E18D}"/>
              </a:ext>
            </a:extLst>
          </p:cNvPr>
          <p:cNvSpPr/>
          <p:nvPr/>
        </p:nvSpPr>
        <p:spPr>
          <a:xfrm>
            <a:off x="919070" y="1625600"/>
            <a:ext cx="10549030" cy="299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Tx/>
              <a:buChar char="-"/>
            </a:pP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In september heeft Gartner haar objectiveringsonderzoek NLX opgeleverd</a:t>
            </a:r>
          </a:p>
          <a:p>
            <a:pPr marL="171450" indent="-171450">
              <a:buFontTx/>
              <a:buChar char="-"/>
            </a:pPr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pPr marL="171450" indent="-171450">
              <a:buFontTx/>
              <a:buChar char="-"/>
            </a:pP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We gaan vandaag niet inhoudelijk in op het Gartner rapport. Daarvoor was het </a:t>
            </a:r>
            <a:r>
              <a:rPr lang="nl-NL" sz="2000" dirty="0" err="1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webinar</a:t>
            </a: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 van 7 september.</a:t>
            </a:r>
          </a:p>
          <a:p>
            <a:pPr marL="171450" indent="-171450">
              <a:buFontTx/>
              <a:buChar char="-"/>
            </a:pPr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pPr marL="171450" indent="-171450">
              <a:buFontTx/>
              <a:buChar char="-"/>
            </a:pP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We gaan het hebben over de hoofdconclusie van Gartner en hoe we daar gezamenlijk invulling aan gaan geven: </a:t>
            </a:r>
          </a:p>
          <a:p>
            <a:pPr marL="171450" indent="-171450">
              <a:buFontTx/>
              <a:buChar char="-"/>
            </a:pPr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r>
              <a:rPr lang="nl-NL" sz="2000" b="1" i="1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NLX als standaard is nodig; NLX als software is enkel voor twee aspecten nodig: API directory en test suite voor de standaard</a:t>
            </a:r>
          </a:p>
        </p:txBody>
      </p:sp>
      <p:sp>
        <p:nvSpPr>
          <p:cNvPr id="7" name="Titel 16">
            <a:extLst>
              <a:ext uri="{FF2B5EF4-FFF2-40B4-BE49-F238E27FC236}">
                <a16:creationId xmlns:a16="http://schemas.microsoft.com/office/drawing/2014/main" id="{82A2B6F2-0DBF-8369-7926-DEDDFEB48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200" y="254004"/>
            <a:ext cx="10033200" cy="720000"/>
          </a:xfrm>
        </p:spPr>
        <p:txBody>
          <a:bodyPr anchor="ctr"/>
          <a:lstStyle/>
          <a:p>
            <a:r>
              <a:rPr lang="nl-NL" dirty="0"/>
              <a:t>Welk proces gaan we doorlopen?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0633C3B-2EEC-7647-F2AD-E6699462893B}"/>
              </a:ext>
            </a:extLst>
          </p:cNvPr>
          <p:cNvSpPr/>
          <p:nvPr/>
        </p:nvSpPr>
        <p:spPr>
          <a:xfrm>
            <a:off x="1016000" y="5105400"/>
            <a:ext cx="10549030" cy="720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Vandaag bespreken we de route en de randvoorwaarden om tot die “NLX standaarden” te komen</a:t>
            </a:r>
            <a:endParaRPr lang="nl-NL" sz="2000" i="1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060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7E932C13-D3FF-623B-746B-9178C563E18D}"/>
              </a:ext>
            </a:extLst>
          </p:cNvPr>
          <p:cNvSpPr/>
          <p:nvPr/>
        </p:nvSpPr>
        <p:spPr>
          <a:xfrm>
            <a:off x="919070" y="1627200"/>
            <a:ext cx="10549030" cy="299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De standaardisatie NLX past binnen de lijnen die zijn ontstaan voor een programma Common </a:t>
            </a:r>
            <a:r>
              <a:rPr lang="nl-NL" sz="2000" dirty="0" err="1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Ground</a:t>
            </a: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, voortkomende uit de meerdaagse common </a:t>
            </a:r>
            <a:r>
              <a:rPr lang="nl-NL" sz="2000" dirty="0" err="1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ground</a:t>
            </a:r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pPr marL="798513" lvl="1" indent="-342900">
              <a:buFont typeface="Courier New" panose="02070309020205020404" pitchFamily="49" charset="0"/>
              <a:buChar char="o"/>
            </a:pPr>
            <a:r>
              <a:rPr lang="nl-NL" sz="2000" b="1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Focus realisatie op laag 1-3, collectief standaardiseren</a:t>
            </a:r>
          </a:p>
          <a:p>
            <a:pPr marL="798513" lvl="1" indent="-342900"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Faciliteren gemeentelijke innovaties op laag 4-5</a:t>
            </a:r>
          </a:p>
          <a:p>
            <a:pPr marL="798513" lvl="1" indent="-342900"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Faciliteren community</a:t>
            </a:r>
          </a:p>
          <a:p>
            <a:pPr marL="798513" lvl="1" indent="-342900"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Er wordt een </a:t>
            </a:r>
            <a:r>
              <a:rPr lang="nl-NL" sz="2000" b="1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koploperstrategie</a:t>
            </a: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 geformuleerd, inclusief financieringsarrangementen ter ondersteuning van innovatie die begint met minder dan het collectief aan gemeenten</a:t>
            </a:r>
          </a:p>
          <a:p>
            <a:pPr marL="798513" lvl="1" indent="-342900"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Werken onder architectuur voor maatschappelijke opgaven</a:t>
            </a:r>
          </a:p>
          <a:p>
            <a:pPr marL="798513" lvl="1" indent="-342900">
              <a:buFont typeface="Courier New" panose="02070309020205020404" pitchFamily="49" charset="0"/>
              <a:buChar char="o"/>
            </a:pPr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endParaRPr lang="nl-NL" sz="2000" b="1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</p:txBody>
      </p:sp>
      <p:sp>
        <p:nvSpPr>
          <p:cNvPr id="7" name="Titel 16">
            <a:extLst>
              <a:ext uri="{FF2B5EF4-FFF2-40B4-BE49-F238E27FC236}">
                <a16:creationId xmlns:a16="http://schemas.microsoft.com/office/drawing/2014/main" id="{82A2B6F2-0DBF-8369-7926-DEDDFEB48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200" y="254004"/>
            <a:ext cx="10033200" cy="720000"/>
          </a:xfrm>
        </p:spPr>
        <p:txBody>
          <a:bodyPr anchor="ctr"/>
          <a:lstStyle/>
          <a:p>
            <a:r>
              <a:rPr lang="nl-NL" dirty="0"/>
              <a:t>Relevante context – meerdaagse common </a:t>
            </a:r>
            <a:r>
              <a:rPr lang="nl-NL" dirty="0" err="1"/>
              <a:t>ground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8626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7E932C13-D3FF-623B-746B-9178C563E18D}"/>
              </a:ext>
            </a:extLst>
          </p:cNvPr>
          <p:cNvSpPr/>
          <p:nvPr/>
        </p:nvSpPr>
        <p:spPr>
          <a:xfrm>
            <a:off x="919070" y="1625600"/>
            <a:ext cx="10434730" cy="4371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ts val="1400"/>
              </a:lnSpc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Wat betreft de reeds gemaakte software voor NLX: </a:t>
            </a:r>
          </a:p>
          <a:p>
            <a:pPr algn="l">
              <a:lnSpc>
                <a:spcPts val="1400"/>
              </a:lnSpc>
            </a:pPr>
            <a:endParaRPr lang="nl-NL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98513" lvl="1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 zullen de gemeenten die met de gemaakte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software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productie 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willen” een periode ondersteunen. Om zo verder van de implementatie van de standaarden te leren. </a:t>
            </a:r>
            <a:endParaRPr lang="nl-NL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0">
              <a:lnSpc>
                <a:spcPts val="2000"/>
              </a:lnSpc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98513" lvl="1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houden daarbij rekening met en geven invulling aan het Gartner rapport: </a:t>
            </a:r>
          </a:p>
          <a:p>
            <a:pPr marL="798513" lvl="1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endParaRPr lang="nl-NL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 software om integraties te implementeren is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beschikbaar in de markt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gaan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geen software verplicht stellen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 dit proces. De standaard moet bruikbaar zijn binnen verschillende software mogelijkheden</a:t>
            </a:r>
            <a:b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 beschikbaarheid van de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referentie-implementatie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zal een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versnellend effect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hebben op de adoptie van de standaard. </a:t>
            </a:r>
            <a:b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Beheer en onderhoud van zowel de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testsuite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als </a:t>
            </a:r>
            <a:r>
              <a:rPr lang="nl-NL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API-directory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kunnen worden uitbesteed, maar het is belangrijk om als VNG / gemeenten de regie te houden</a:t>
            </a:r>
          </a:p>
        </p:txBody>
      </p:sp>
      <p:sp>
        <p:nvSpPr>
          <p:cNvPr id="7" name="Titel 16">
            <a:extLst>
              <a:ext uri="{FF2B5EF4-FFF2-40B4-BE49-F238E27FC236}">
                <a16:creationId xmlns:a16="http://schemas.microsoft.com/office/drawing/2014/main" id="{82A2B6F2-0DBF-8369-7926-DEDDFEB48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200" y="254004"/>
            <a:ext cx="10033200" cy="720000"/>
          </a:xfrm>
        </p:spPr>
        <p:txBody>
          <a:bodyPr anchor="ctr"/>
          <a:lstStyle/>
          <a:p>
            <a:r>
              <a:rPr lang="nl-NL" dirty="0"/>
              <a:t>Relevante context – software</a:t>
            </a:r>
          </a:p>
        </p:txBody>
      </p:sp>
    </p:spTree>
    <p:extLst>
      <p:ext uri="{BB962C8B-B14F-4D97-AF65-F5344CB8AC3E}">
        <p14:creationId xmlns:p14="http://schemas.microsoft.com/office/powerpoint/2010/main" val="268284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6">
            <a:extLst>
              <a:ext uri="{FF2B5EF4-FFF2-40B4-BE49-F238E27FC236}">
                <a16:creationId xmlns:a16="http://schemas.microsoft.com/office/drawing/2014/main" id="{82A2B6F2-0DBF-8369-7926-DEDDFEB48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200" y="254004"/>
            <a:ext cx="10033200" cy="720000"/>
          </a:xfrm>
        </p:spPr>
        <p:txBody>
          <a:bodyPr anchor="ctr"/>
          <a:lstStyle/>
          <a:p>
            <a:r>
              <a:rPr lang="nl-NL" dirty="0"/>
              <a:t>Relevante context: de standaard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FE29AD09-BD39-FED9-B430-745D7DF7E512}"/>
              </a:ext>
            </a:extLst>
          </p:cNvPr>
          <p:cNvSpPr/>
          <p:nvPr/>
        </p:nvSpPr>
        <p:spPr>
          <a:xfrm>
            <a:off x="919070" y="1625600"/>
            <a:ext cx="10549030" cy="299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De standaard zal op landelijk niveau vastgesteld worden.</a:t>
            </a:r>
          </a:p>
          <a:p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Diverse gesprekken met gemeenten geven aan dat ze ook behoefte hebben aan een </a:t>
            </a:r>
            <a:r>
              <a:rPr lang="nl-NL" sz="2000" b="1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gemeentelijke</a:t>
            </a: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 </a:t>
            </a:r>
            <a:r>
              <a:rPr lang="nl-NL" sz="2000" b="1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standaard</a:t>
            </a: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. Later zal de gemeentelijke standaard (deels) vervangen worden op die onderdelen die dan op landelijk niveau vastgesteld zijn.</a:t>
            </a:r>
          </a:p>
          <a:p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Het gesprek over de landelijke connectiviteitstandaard vindt al plaats op de </a:t>
            </a:r>
            <a:r>
              <a:rPr lang="nl-NL" sz="2000" dirty="0" err="1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programmerings</a:t>
            </a:r>
            <a:r>
              <a:rPr lang="nl-NL" sz="2000" dirty="0">
                <a:solidFill>
                  <a:schemeClr val="tx1"/>
                </a:solidFill>
                <a:latin typeface="Calibri" charset="0"/>
                <a:ea typeface="ＭＳ Ｐゴシック" charset="-128"/>
              </a:rPr>
              <a:t> tafel gegevens uitwisseling GDI. VNG is daar al vertegenwoordigd.</a:t>
            </a:r>
          </a:p>
          <a:p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  <a:p>
            <a:endParaRPr lang="nl-NL" sz="2000" dirty="0">
              <a:solidFill>
                <a:schemeClr val="tx1"/>
              </a:solidFill>
              <a:latin typeface="Calibri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4059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6">
            <a:extLst>
              <a:ext uri="{FF2B5EF4-FFF2-40B4-BE49-F238E27FC236}">
                <a16:creationId xmlns:a16="http://schemas.microsoft.com/office/drawing/2014/main" id="{BB5FB94F-7445-6CA5-A4E8-3ADB459C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200" y="254004"/>
            <a:ext cx="10033200" cy="720000"/>
          </a:xfrm>
        </p:spPr>
        <p:txBody>
          <a:bodyPr anchor="ctr"/>
          <a:lstStyle/>
          <a:p>
            <a:r>
              <a:rPr lang="nl-NL"/>
              <a:t>Schets route </a:t>
            </a:r>
            <a:r>
              <a:rPr lang="nl-NL" dirty="0"/>
              <a:t>Connectiviteit standaard en NLX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E16DAB5-7815-3E50-A17B-439EC0E8A2C8}"/>
              </a:ext>
            </a:extLst>
          </p:cNvPr>
          <p:cNvSpPr/>
          <p:nvPr/>
        </p:nvSpPr>
        <p:spPr>
          <a:xfrm>
            <a:off x="919070" y="1625600"/>
            <a:ext cx="10549030" cy="32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12813" lvl="1" indent="-457200">
              <a:lnSpc>
                <a:spcPts val="2000"/>
              </a:lnSpc>
              <a:buFont typeface="+mj-lt"/>
              <a:buAutoNum type="arabicPeriod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Vaststellen van de beoogde gemeentelijke standaard via de GGU </a:t>
            </a:r>
            <a:r>
              <a:rPr lang="nl-NL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governance</a:t>
            </a: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Schrijven standaard versie 0.5</a:t>
            </a: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Feedback ophalen bij stakeholders (gemeenten, ketenpartners, leveranciers)</a:t>
            </a: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Feedback verwerken tot versie 1.0</a:t>
            </a: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813" lvl="1" indent="-457200">
              <a:lnSpc>
                <a:spcPts val="2000"/>
              </a:lnSpc>
              <a:buFont typeface="+mj-lt"/>
              <a:buAutoNum type="arabicPeriod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NLX software bij koplopers in productie via implementatie partners</a:t>
            </a: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VNG ondersteunt o.a. de koploper community en vult de code </a:t>
            </a:r>
            <a:r>
              <a:rPr lang="nl-NL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stewardship</a:t>
            </a: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rol in</a:t>
            </a: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Een landelijke organisatie gelieerd aan de overheid exploiteert productie directory </a:t>
            </a: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NLX software en de beoogde standaard worden in sync gehouden</a:t>
            </a:r>
          </a:p>
          <a:p>
            <a:pPr marL="1255713" lvl="2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Gebruikers</a:t>
            </a:r>
            <a:r>
              <a:rPr lang="nl-NL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</a:t>
            </a: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vormen</a:t>
            </a: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indent="0">
              <a:lnSpc>
                <a:spcPts val="2000"/>
              </a:lnSpc>
            </a:pPr>
            <a:endParaRPr lang="nl-NL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813" lvl="1" indent="-457200">
              <a:lnSpc>
                <a:spcPts val="2000"/>
              </a:lnSpc>
              <a:buFont typeface="+mj-lt"/>
              <a:buAutoNum type="arabicPeriod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Vaststellen verplichte standaard via de GGU </a:t>
            </a:r>
            <a:r>
              <a:rPr lang="nl-NL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governance</a:t>
            </a: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49363" lvl="2" indent="-33655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Praktijk ervaring met NLX software bij koplopers levert input en bewijslast</a:t>
            </a:r>
          </a:p>
          <a:p>
            <a:pPr marL="1249363" lvl="2" indent="-33655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Versie 1.0 schrijven</a:t>
            </a:r>
          </a:p>
          <a:p>
            <a:pPr marL="1249363" lvl="2" indent="-33655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Maken test suite voor de standaard</a:t>
            </a:r>
          </a:p>
          <a:p>
            <a:pPr marL="1249363" lvl="2" indent="-33655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Begeleidingsgroep samenstellen voor de standaard  (direct ook landelijke stakeholders)</a:t>
            </a:r>
          </a:p>
          <a:p>
            <a:pPr marL="1712913" lvl="3" indent="-342900">
              <a:lnSpc>
                <a:spcPts val="2000"/>
              </a:lnSpc>
              <a:buFont typeface="Courier New" panose="02070309020205020404" pitchFamily="49" charset="0"/>
              <a:buChar char="o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Bepaald de criteria waaraan de standaard moet voldoen om volwassen genoeg te zijn en echt tot standaard verheven kan worden.</a:t>
            </a:r>
          </a:p>
        </p:txBody>
      </p:sp>
    </p:spTree>
    <p:extLst>
      <p:ext uri="{BB962C8B-B14F-4D97-AF65-F5344CB8AC3E}">
        <p14:creationId xmlns:p14="http://schemas.microsoft.com/office/powerpoint/2010/main" val="1282703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6">
            <a:extLst>
              <a:ext uri="{FF2B5EF4-FFF2-40B4-BE49-F238E27FC236}">
                <a16:creationId xmlns:a16="http://schemas.microsoft.com/office/drawing/2014/main" id="{BB5FB94F-7445-6CA5-A4E8-3ADB459C2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2200" y="254004"/>
            <a:ext cx="10033200" cy="720000"/>
          </a:xfrm>
        </p:spPr>
        <p:txBody>
          <a:bodyPr anchor="ctr"/>
          <a:lstStyle/>
          <a:p>
            <a:r>
              <a:rPr lang="nl-NL" dirty="0"/>
              <a:t>Meedoen?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E16DAB5-7815-3E50-A17B-439EC0E8A2C8}"/>
              </a:ext>
            </a:extLst>
          </p:cNvPr>
          <p:cNvSpPr/>
          <p:nvPr/>
        </p:nvSpPr>
        <p:spPr>
          <a:xfrm>
            <a:off x="919070" y="1625600"/>
            <a:ext cx="10549030" cy="325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12813" lvl="1" indent="-457200">
              <a:lnSpc>
                <a:spcPts val="2000"/>
              </a:lnSpc>
              <a:buFont typeface="+mj-lt"/>
              <a:buAutoNum type="arabicPeriod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zou willen meelezen en feedback geven op de beoogde standaard?</a:t>
            </a:r>
          </a:p>
          <a:p>
            <a:pPr marL="912813" lvl="1" indent="-457200">
              <a:lnSpc>
                <a:spcPts val="2000"/>
              </a:lnSpc>
              <a:buFont typeface="+mj-lt"/>
              <a:buAutoNum type="arabicPeriod"/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Wie zou willen helpen de </a:t>
            </a:r>
            <a:r>
              <a:rPr lang="nl-NL" sz="20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gebruikerscommunity</a:t>
            </a: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te organiseren?</a:t>
            </a:r>
          </a:p>
          <a:p>
            <a:pPr marL="912813" lvl="1" indent="-457200">
              <a:lnSpc>
                <a:spcPts val="2000"/>
              </a:lnSpc>
              <a:buFont typeface="+mj-lt"/>
              <a:buAutoNum type="arabicPeriod"/>
            </a:pP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zou deel willen nemen aan de begeleidingsgroep die zich richt op het vaststellen van de verplichte standaard?</a:t>
            </a:r>
          </a:p>
          <a:p>
            <a:pPr marL="912813" lvl="1" indent="-457200">
              <a:lnSpc>
                <a:spcPts val="2000"/>
              </a:lnSpc>
              <a:buFont typeface="+mj-lt"/>
              <a:buAutoNum type="arabicPeriod"/>
            </a:pP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2813" lvl="1" indent="-457200">
              <a:lnSpc>
                <a:spcPts val="2000"/>
              </a:lnSpc>
              <a:buFont typeface="+mj-lt"/>
              <a:buAutoNum type="arabicPeriod"/>
            </a:pPr>
            <a:endParaRPr lang="nl-NL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0">
              <a:lnSpc>
                <a:spcPts val="2000"/>
              </a:lnSpc>
            </a:pPr>
            <a:r>
              <a:rPr lang="nl-NL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Geef het </a:t>
            </a:r>
            <a:r>
              <a:rPr lang="nl-NL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 bij John van Dijk of Cees van </a:t>
            </a:r>
            <a:r>
              <a:rPr lang="nl-NL" sz="20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Westrenen</a:t>
            </a:r>
            <a:endParaRPr lang="nl-NL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indent="0">
              <a:lnSpc>
                <a:spcPts val="2000"/>
              </a:lnSpc>
            </a:pPr>
            <a:endParaRPr lang="nl-NL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361508"/>
      </p:ext>
    </p:extLst>
  </p:cSld>
  <p:clrMapOvr>
    <a:masterClrMapping/>
  </p:clrMapOvr>
</p:sld>
</file>

<file path=ppt/theme/theme1.xml><?xml version="1.0" encoding="utf-8"?>
<a:theme xmlns:a="http://schemas.openxmlformats.org/drawingml/2006/main" name="VNG_Academie">
  <a:themeElements>
    <a:clrScheme name="Aangepast 17">
      <a:dk1>
        <a:srgbClr val="000000"/>
      </a:dk1>
      <a:lt1>
        <a:srgbClr val="FFFFFF"/>
      </a:lt1>
      <a:dk2>
        <a:srgbClr val="002C64"/>
      </a:dk2>
      <a:lt2>
        <a:srgbClr val="00A9F3"/>
      </a:lt2>
      <a:accent1>
        <a:srgbClr val="8EBAE5"/>
      </a:accent1>
      <a:accent2>
        <a:srgbClr val="3DB7E4"/>
      </a:accent2>
      <a:accent3>
        <a:srgbClr val="002F5F"/>
      </a:accent3>
      <a:accent4>
        <a:srgbClr val="F0AB00"/>
      </a:accent4>
      <a:accent5>
        <a:srgbClr val="00853C"/>
      </a:accent5>
      <a:accent6>
        <a:srgbClr val="C20015"/>
      </a:accent6>
      <a:hlink>
        <a:srgbClr val="999999"/>
      </a:hlink>
      <a:folHlink>
        <a:srgbClr val="CCCCCC"/>
      </a:folHlink>
    </a:clrScheme>
    <a:fontScheme name="V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NG_Realisatie.potx" id="{F484F4E8-B658-4C50-85C6-BE2C03AA5488}" vid="{7B9B7332-BBE6-418A-ADCE-BAA95B9FDDAE}"/>
    </a:ext>
  </a:extLst>
</a:theme>
</file>

<file path=ppt/theme/theme2.xml><?xml version="1.0" encoding="utf-8"?>
<a:theme xmlns:a="http://schemas.openxmlformats.org/drawingml/2006/main" name="VNG Titels">
  <a:themeElements>
    <a:clrScheme name="Aangepast 23">
      <a:dk1>
        <a:srgbClr val="000000"/>
      </a:dk1>
      <a:lt1>
        <a:srgbClr val="FFFFFF"/>
      </a:lt1>
      <a:dk2>
        <a:srgbClr val="002C64"/>
      </a:dk2>
      <a:lt2>
        <a:srgbClr val="00A9F3"/>
      </a:lt2>
      <a:accent1>
        <a:srgbClr val="8EBAE5"/>
      </a:accent1>
      <a:accent2>
        <a:srgbClr val="3DB7E4"/>
      </a:accent2>
      <a:accent3>
        <a:srgbClr val="002F5F"/>
      </a:accent3>
      <a:accent4>
        <a:srgbClr val="F0AB00"/>
      </a:accent4>
      <a:accent5>
        <a:srgbClr val="008541"/>
      </a:accent5>
      <a:accent6>
        <a:srgbClr val="C20016"/>
      </a:accent6>
      <a:hlink>
        <a:srgbClr val="999999"/>
      </a:hlink>
      <a:folHlink>
        <a:srgbClr val="CCCCCC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NG_Realisatie.potx" id="{F484F4E8-B658-4C50-85C6-BE2C03AA5488}" vid="{6BF90099-68E9-41D6-BACD-A9720FFAC8B6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VNG_Realisatie</Template>
  <TotalTime>18859</TotalTime>
  <Words>577</Words>
  <Application>Microsoft Office PowerPoint</Application>
  <PresentationFormat>Breedbeeld</PresentationFormat>
  <Paragraphs>65</Paragraphs>
  <Slides>7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Arial</vt:lpstr>
      <vt:lpstr>Calibri</vt:lpstr>
      <vt:lpstr>Courier New</vt:lpstr>
      <vt:lpstr>VNG_Academie</vt:lpstr>
      <vt:lpstr>VNG Titels</vt:lpstr>
      <vt:lpstr>NLX route standaardisatie</vt:lpstr>
      <vt:lpstr>Welk proces gaan we doorlopen?</vt:lpstr>
      <vt:lpstr>Relevante context – meerdaagse common ground</vt:lpstr>
      <vt:lpstr>Relevante context – software</vt:lpstr>
      <vt:lpstr>Relevante context: de standaard</vt:lpstr>
      <vt:lpstr>Schets route Connectiviteit standaard en NLX</vt:lpstr>
      <vt:lpstr>Meedoen?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Tino de Velde</dc:creator>
  <cp:keywords/>
  <cp:lastModifiedBy>Cees van Westrenen</cp:lastModifiedBy>
  <cp:revision>6</cp:revision>
  <cp:lastPrinted>2016-11-29T12:08:35Z</cp:lastPrinted>
  <dcterms:created xsi:type="dcterms:W3CDTF">2022-10-07T07:06:17Z</dcterms:created>
  <dcterms:modified xsi:type="dcterms:W3CDTF">2022-11-11T15:42:49Z</dcterms:modified>
</cp:coreProperties>
</file>