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197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6/2/2022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ystemeninbeeld.nl/blogs/common-ground-wat-kost-dat-no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ng.nl/sites/default/files/2020-06/20200617_common-ground-transitiestrategie.pdf" TargetMode="External"/><Relationship Id="rId2" Type="http://schemas.openxmlformats.org/officeDocument/2006/relationships/hyperlink" Target="http://www.digitaleoverheid.n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0102D-7799-DF56-6525-E97FDA4C98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2800" b="1" dirty="0"/>
              <a:t>Common </a:t>
            </a:r>
            <a:r>
              <a:rPr lang="nl-NL" sz="2800" b="1" dirty="0" err="1"/>
              <a:t>Ground</a:t>
            </a:r>
            <a:r>
              <a:rPr lang="nl-NL" sz="2800" b="1" dirty="0"/>
              <a:t>;</a:t>
            </a:r>
            <a:br>
              <a:rPr lang="nl-NL" sz="2800" b="1" dirty="0"/>
            </a:br>
            <a:r>
              <a:rPr lang="nl-NL" sz="2800" b="1" dirty="0"/>
              <a:t>wat kost dat nou?</a:t>
            </a:r>
            <a:endParaRPr lang="nl-NL" sz="280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DA685EA-694F-38F6-AEAB-08A4C74050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Sven Blom | KBenP Digitale Overheid</a:t>
            </a:r>
          </a:p>
          <a:p>
            <a:r>
              <a:rPr lang="nl-NL" dirty="0"/>
              <a:t>19 mei 2022</a:t>
            </a:r>
          </a:p>
        </p:txBody>
      </p:sp>
    </p:spTree>
    <p:extLst>
      <p:ext uri="{BB962C8B-B14F-4D97-AF65-F5344CB8AC3E}">
        <p14:creationId xmlns:p14="http://schemas.microsoft.com/office/powerpoint/2010/main" val="33358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AE109-3A23-69A8-FA0F-D9A9137C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Disclaimer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ECF6EC-CD5E-E809-A24F-6A24F781E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l-NL" dirty="0"/>
              <a:t>Nee, ik ben niet tegen Common </a:t>
            </a:r>
            <a:r>
              <a:rPr lang="nl-NL" dirty="0" err="1"/>
              <a:t>Ground</a:t>
            </a:r>
            <a:endParaRPr lang="nl-NL" dirty="0"/>
          </a:p>
          <a:p>
            <a:pPr>
              <a:buFontTx/>
              <a:buChar char="-"/>
            </a:pPr>
            <a:r>
              <a:rPr lang="nl-NL" dirty="0"/>
              <a:t>Nee, ik heb geen bedrijfsbelang bij het wel of niet slagen van Common </a:t>
            </a:r>
            <a:r>
              <a:rPr lang="nl-NL" dirty="0" err="1"/>
              <a:t>Ground</a:t>
            </a:r>
            <a:endParaRPr lang="nl-NL" dirty="0"/>
          </a:p>
          <a:p>
            <a:pPr>
              <a:buFontTx/>
              <a:buChar char="-"/>
            </a:pPr>
            <a:endParaRPr lang="nl-NL" dirty="0"/>
          </a:p>
          <a:p>
            <a:pPr>
              <a:buFontTx/>
              <a:buChar char="-"/>
            </a:pPr>
            <a:r>
              <a:rPr lang="nl-NL" dirty="0"/>
              <a:t>Ja, ik geloof in de </a:t>
            </a:r>
            <a:r>
              <a:rPr lang="nl-NL" b="1" dirty="0"/>
              <a:t>theorie</a:t>
            </a:r>
            <a:r>
              <a:rPr lang="nl-NL" dirty="0"/>
              <a:t> en het gedachtengoed van Common </a:t>
            </a:r>
            <a:r>
              <a:rPr lang="nl-NL" dirty="0" err="1"/>
              <a:t>Ground</a:t>
            </a:r>
            <a:endParaRPr lang="nl-NL" dirty="0"/>
          </a:p>
          <a:p>
            <a:pPr>
              <a:buFontTx/>
              <a:buChar char="-"/>
            </a:pPr>
            <a:r>
              <a:rPr lang="nl-NL" dirty="0"/>
              <a:t>Ja, ik denk dat de motivatie achter Common </a:t>
            </a:r>
            <a:r>
              <a:rPr lang="nl-NL" dirty="0" err="1"/>
              <a:t>Ground</a:t>
            </a:r>
            <a:r>
              <a:rPr lang="nl-NL" dirty="0"/>
              <a:t> soms is doorgeslagen, waaronder de financiële kant</a:t>
            </a:r>
          </a:p>
          <a:p>
            <a:pPr>
              <a:buFontTx/>
              <a:buChar char="-"/>
            </a:pPr>
            <a:endParaRPr lang="nl-NL" dirty="0"/>
          </a:p>
          <a:p>
            <a:pPr>
              <a:buFontTx/>
              <a:buChar char="-"/>
            </a:pPr>
            <a:r>
              <a:rPr lang="nl-NL" dirty="0"/>
              <a:t>En ja, dit is een algemeen verhaal en er zijn zeker uitzonderingen</a:t>
            </a:r>
          </a:p>
        </p:txBody>
      </p:sp>
    </p:spTree>
    <p:extLst>
      <p:ext uri="{BB962C8B-B14F-4D97-AF65-F5344CB8AC3E}">
        <p14:creationId xmlns:p14="http://schemas.microsoft.com/office/powerpoint/2010/main" val="386216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C9DAF9-0D6B-AF5E-E1F6-600B5665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BA72D9-5AAD-8FA5-C504-7503CE30C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Uitzonderingen daargelaten:</a:t>
            </a:r>
          </a:p>
          <a:p>
            <a:r>
              <a:rPr lang="nl-NL" dirty="0"/>
              <a:t>Beperkt aantal betrokkenen Common </a:t>
            </a:r>
            <a:r>
              <a:rPr lang="nl-NL" dirty="0" err="1"/>
              <a:t>Ground</a:t>
            </a:r>
            <a:endParaRPr lang="nl-NL" dirty="0"/>
          </a:p>
          <a:p>
            <a:r>
              <a:rPr lang="nl-NL" dirty="0"/>
              <a:t>Vooral op niveau hoger management en/of een enkele architect</a:t>
            </a:r>
          </a:p>
          <a:p>
            <a:r>
              <a:rPr lang="nl-NL" dirty="0"/>
              <a:t>Veel plannen, maar geen (idee van) budget of capaciteit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Blog geschreven op 27 oktober 2021 met mijn constateringen en ervaringen</a:t>
            </a:r>
          </a:p>
          <a:p>
            <a:r>
              <a:rPr lang="nl-NL" dirty="0">
                <a:hlinkClick r:id="rId2"/>
              </a:rPr>
              <a:t>https://systemeninbeeld.nl/blogs/common-ground-wat-kost-dat-nou/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939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54AD5-B192-3514-0905-8FF94B660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Constateringen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6860B3-CED5-BFC0-B104-70800C411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025589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“Niet onbelangrijk: het biedt door een gezamenlijk gegevensmanagement en ICT operatie perspectief op rationalisatie en kostenreductie.”</a:t>
            </a:r>
          </a:p>
          <a:p>
            <a:pPr lvl="1"/>
            <a:r>
              <a:rPr lang="nl-NL" dirty="0"/>
              <a:t>Voorstel Common </a:t>
            </a:r>
            <a:r>
              <a:rPr lang="nl-NL" dirty="0" err="1"/>
              <a:t>Ground</a:t>
            </a:r>
            <a:r>
              <a:rPr lang="nl-NL" dirty="0"/>
              <a:t> uit 2017</a:t>
            </a:r>
          </a:p>
          <a:p>
            <a:r>
              <a:rPr lang="nl-NL" dirty="0"/>
              <a:t>“Common </a:t>
            </a:r>
            <a:r>
              <a:rPr lang="nl-NL" dirty="0" err="1"/>
              <a:t>Ground</a:t>
            </a:r>
            <a:r>
              <a:rPr lang="nl-NL" dirty="0"/>
              <a:t> stelt gemeenten in staat sneller te innoveren en kosten te besparen”</a:t>
            </a:r>
          </a:p>
          <a:p>
            <a:pPr lvl="1"/>
            <a:r>
              <a:rPr lang="nl-NL" dirty="0"/>
              <a:t>Artikel </a:t>
            </a:r>
            <a:r>
              <a:rPr lang="nl-NL" dirty="0">
                <a:hlinkClick r:id="rId2"/>
              </a:rPr>
              <a:t>www.digitaleoverheid.nl</a:t>
            </a:r>
            <a:r>
              <a:rPr lang="nl-NL" dirty="0"/>
              <a:t> uit 2019</a:t>
            </a:r>
          </a:p>
          <a:p>
            <a:r>
              <a:rPr lang="nl-NL" dirty="0"/>
              <a:t>Besparing door dubbele, of niet gebruikte systemen en applicaties uit de componentencatalogus als financiering</a:t>
            </a:r>
          </a:p>
          <a:p>
            <a:pPr lvl="1"/>
            <a:r>
              <a:rPr lang="nl-NL" dirty="0"/>
              <a:t>De </a:t>
            </a:r>
            <a:r>
              <a:rPr lang="nl-NL" dirty="0">
                <a:hlinkClick r:id="rId3"/>
              </a:rPr>
              <a:t>transitiestrategie</a:t>
            </a:r>
            <a:r>
              <a:rPr lang="nl-NL" dirty="0"/>
              <a:t> uit 2020</a:t>
            </a:r>
          </a:p>
          <a:p>
            <a:pPr lvl="1"/>
            <a:endParaRPr lang="nl-NL" dirty="0"/>
          </a:p>
          <a:p>
            <a:pPr marL="0" indent="0">
              <a:buNone/>
            </a:pPr>
            <a:r>
              <a:rPr lang="nl-NL" dirty="0"/>
              <a:t>Conclusie: geen onderbouwingen kunnen vinden dat er besparingen mogelijk zijn door de invoering van Common </a:t>
            </a:r>
            <a:r>
              <a:rPr lang="nl-NL" dirty="0" err="1"/>
              <a:t>Ground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3940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9EA4BC-0D0A-449B-FB00-A75C431B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Onze ervaringen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5DE95D-BE82-5F7A-FAF2-9C1EECFF5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Kosten worden ruimschoots onderschat:</a:t>
            </a:r>
          </a:p>
          <a:p>
            <a:r>
              <a:rPr lang="nl-NL" dirty="0"/>
              <a:t>Tussen de € 10.000 en € 50.000 per jaar per component (bij uitbesteden)</a:t>
            </a:r>
          </a:p>
          <a:p>
            <a:pPr marL="0" indent="0">
              <a:buNone/>
            </a:pPr>
            <a:r>
              <a:rPr lang="nl-NL" dirty="0"/>
              <a:t>Er wordt geen rekening gehouden met de benodigde capaciteit en competenties:</a:t>
            </a:r>
          </a:p>
          <a:p>
            <a:r>
              <a:rPr lang="nl-NL" dirty="0"/>
              <a:t>Eenmalige capaciteit voor de verschillende projecten</a:t>
            </a:r>
          </a:p>
          <a:p>
            <a:r>
              <a:rPr lang="nl-NL" dirty="0"/>
              <a:t>Minimaal structureel 1 FTE voor een middelgrote gemeente voor werkzaamheden zoals projectmanagement, architectuur, </a:t>
            </a:r>
            <a:r>
              <a:rPr lang="nl-NL" dirty="0" err="1"/>
              <a:t>governance</a:t>
            </a:r>
            <a:r>
              <a:rPr lang="nl-NL" dirty="0"/>
              <a:t>, onderhoud en beheer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7032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8FC689-BE13-EB7C-F792-4F7691A5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Conclusie </a:t>
            </a:r>
            <a:r>
              <a:rPr lang="nl-NL"/>
              <a:t>/ Stelling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9AC2E7-57A2-92D9-9679-299B86353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dirty="0"/>
              <a:t>Als er niet snel flink wordt geïnvesteerd (negatieve businesscase) gaat de transitie in 10 jaar niet slagen en komt het succes van Common </a:t>
            </a:r>
            <a:r>
              <a:rPr lang="nl-NL" dirty="0" err="1"/>
              <a:t>Ground</a:t>
            </a:r>
            <a:r>
              <a:rPr lang="nl-NL" dirty="0"/>
              <a:t> als geheel in het geding.</a:t>
            </a:r>
          </a:p>
          <a:p>
            <a:pPr marL="0" indent="0" algn="ctr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dirty="0"/>
              <a:t>Common </a:t>
            </a:r>
            <a:r>
              <a:rPr lang="nl-NL" dirty="0" err="1"/>
              <a:t>Ground</a:t>
            </a:r>
            <a:r>
              <a:rPr lang="nl-NL" dirty="0"/>
              <a:t> is niet kostenneutraal uit te voeren. Er wordt geïnvesteerd in mogelijke kwaliteitsverbetering.</a:t>
            </a:r>
          </a:p>
        </p:txBody>
      </p:sp>
    </p:spTree>
    <p:extLst>
      <p:ext uri="{BB962C8B-B14F-4D97-AF65-F5344CB8AC3E}">
        <p14:creationId xmlns:p14="http://schemas.microsoft.com/office/powerpoint/2010/main" val="103528442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40</TotalTime>
  <Words>334</Words>
  <Application>Microsoft Office PowerPoint</Application>
  <PresentationFormat>Breedbeeld</PresentationFormat>
  <Paragraphs>39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Impact</vt:lpstr>
      <vt:lpstr>Badge</vt:lpstr>
      <vt:lpstr>Common Ground; wat kost dat nou?</vt:lpstr>
      <vt:lpstr>Disclaimer</vt:lpstr>
      <vt:lpstr>Aanleiding</vt:lpstr>
      <vt:lpstr>Constateringen</vt:lpstr>
      <vt:lpstr>Onze ervaringen</vt:lpstr>
      <vt:lpstr>Conclusie / Stelling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Ground; wat kost dat nou?</dc:title>
  <dc:creator>Sven Blom | KBenP</dc:creator>
  <cp:lastModifiedBy>Cees van Westrenen</cp:lastModifiedBy>
  <cp:revision>2</cp:revision>
  <dcterms:created xsi:type="dcterms:W3CDTF">2022-05-16T13:52:47Z</dcterms:created>
  <dcterms:modified xsi:type="dcterms:W3CDTF">2022-06-02T10:17:56Z</dcterms:modified>
</cp:coreProperties>
</file>